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2" r:id="rId4"/>
    <p:sldId id="283" r:id="rId5"/>
    <p:sldId id="259" r:id="rId6"/>
    <p:sldId id="267" r:id="rId7"/>
    <p:sldId id="284" r:id="rId8"/>
    <p:sldId id="285" r:id="rId9"/>
    <p:sldId id="268" r:id="rId10"/>
    <p:sldId id="286" r:id="rId11"/>
    <p:sldId id="269" r:id="rId12"/>
    <p:sldId id="270" r:id="rId13"/>
    <p:sldId id="271" r:id="rId14"/>
    <p:sldId id="287" r:id="rId15"/>
    <p:sldId id="288" r:id="rId16"/>
    <p:sldId id="272" r:id="rId17"/>
    <p:sldId id="273" r:id="rId18"/>
    <p:sldId id="261" r:id="rId19"/>
    <p:sldId id="275" r:id="rId20"/>
    <p:sldId id="290" r:id="rId21"/>
    <p:sldId id="277" r:id="rId22"/>
    <p:sldId id="289" r:id="rId23"/>
    <p:sldId id="278" r:id="rId24"/>
    <p:sldId id="279" r:id="rId25"/>
    <p:sldId id="280" r:id="rId26"/>
    <p:sldId id="281" r:id="rId27"/>
    <p:sldId id="276"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86395"/>
  </p:normalViewPr>
  <p:slideViewPr>
    <p:cSldViewPr snapToGrid="0" snapToObjects="1">
      <p:cViewPr varScale="1">
        <p:scale>
          <a:sx n="78" d="100"/>
          <a:sy n="78" d="100"/>
        </p:scale>
        <p:origin x="192" y="8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AF7D7-932B-EC47-9A32-0D44A097EB0B}" type="doc">
      <dgm:prSet loTypeId="urn:microsoft.com/office/officeart/2005/8/layout/pyramid1" loCatId="" qsTypeId="urn:microsoft.com/office/officeart/2005/8/quickstyle/simple1" qsCatId="simple" csTypeId="urn:microsoft.com/office/officeart/2005/8/colors/accent6_2" csCatId="accent6" phldr="1"/>
      <dgm:spPr/>
    </dgm:pt>
    <dgm:pt modelId="{0296A4BC-348E-BE41-AB7B-83AB55D293E8}">
      <dgm:prSet phldrT="[Text]" custT="1"/>
      <dgm:spPr/>
      <dgm:t>
        <a:bodyPr/>
        <a:lstStyle/>
        <a:p>
          <a:r>
            <a:rPr lang="en-GB" sz="1800" dirty="0">
              <a:solidFill>
                <a:schemeClr val="bg1"/>
              </a:solidFill>
            </a:rPr>
            <a:t>Wisdom</a:t>
          </a:r>
        </a:p>
      </dgm:t>
    </dgm:pt>
    <dgm:pt modelId="{D30CAB1B-AE7E-214F-8510-95B941301D74}" type="parTrans" cxnId="{C846DB43-BB0B-8445-9E08-E49A0358A667}">
      <dgm:prSet/>
      <dgm:spPr/>
      <dgm:t>
        <a:bodyPr/>
        <a:lstStyle/>
        <a:p>
          <a:endParaRPr lang="en-GB"/>
        </a:p>
      </dgm:t>
    </dgm:pt>
    <dgm:pt modelId="{D78403E3-4FBC-CD4C-96A9-7AA3320E76C2}" type="sibTrans" cxnId="{C846DB43-BB0B-8445-9E08-E49A0358A667}">
      <dgm:prSet/>
      <dgm:spPr/>
      <dgm:t>
        <a:bodyPr/>
        <a:lstStyle/>
        <a:p>
          <a:endParaRPr lang="en-GB"/>
        </a:p>
      </dgm:t>
    </dgm:pt>
    <dgm:pt modelId="{C9486266-FD68-0D40-B565-0A6AA2683555}">
      <dgm:prSet phldrT="[Text]"/>
      <dgm:spPr/>
      <dgm:t>
        <a:bodyPr/>
        <a:lstStyle/>
        <a:p>
          <a:r>
            <a:rPr lang="en-GB" dirty="0">
              <a:solidFill>
                <a:schemeClr val="bg1"/>
              </a:solidFill>
            </a:rPr>
            <a:t>Information</a:t>
          </a:r>
        </a:p>
      </dgm:t>
    </dgm:pt>
    <dgm:pt modelId="{7F89277A-574D-1341-9821-B52097F837E7}" type="parTrans" cxnId="{8B0FD716-6A43-0F45-80EC-B3FEC8220F54}">
      <dgm:prSet/>
      <dgm:spPr/>
      <dgm:t>
        <a:bodyPr/>
        <a:lstStyle/>
        <a:p>
          <a:endParaRPr lang="en-GB"/>
        </a:p>
      </dgm:t>
    </dgm:pt>
    <dgm:pt modelId="{3D1480D9-54D6-F243-B720-77B78A062D2F}" type="sibTrans" cxnId="{8B0FD716-6A43-0F45-80EC-B3FEC8220F54}">
      <dgm:prSet/>
      <dgm:spPr/>
      <dgm:t>
        <a:bodyPr/>
        <a:lstStyle/>
        <a:p>
          <a:endParaRPr lang="en-GB"/>
        </a:p>
      </dgm:t>
    </dgm:pt>
    <dgm:pt modelId="{BEB01CC3-7B23-8B4B-836C-E36BF885D3DB}">
      <dgm:prSet phldrT="[Text]"/>
      <dgm:spPr/>
      <dgm:t>
        <a:bodyPr/>
        <a:lstStyle/>
        <a:p>
          <a:r>
            <a:rPr lang="en-GB" dirty="0">
              <a:solidFill>
                <a:schemeClr val="bg1"/>
              </a:solidFill>
            </a:rPr>
            <a:t>Data</a:t>
          </a:r>
        </a:p>
      </dgm:t>
    </dgm:pt>
    <dgm:pt modelId="{64EB599E-EBDE-AE4F-9806-2C613BD11781}" type="parTrans" cxnId="{BD98A970-A73D-F34C-A744-76BF140562CB}">
      <dgm:prSet/>
      <dgm:spPr/>
      <dgm:t>
        <a:bodyPr/>
        <a:lstStyle/>
        <a:p>
          <a:endParaRPr lang="en-GB"/>
        </a:p>
      </dgm:t>
    </dgm:pt>
    <dgm:pt modelId="{35DFBB58-4D4D-824B-80E9-75350DBDC400}" type="sibTrans" cxnId="{BD98A970-A73D-F34C-A744-76BF140562CB}">
      <dgm:prSet/>
      <dgm:spPr/>
      <dgm:t>
        <a:bodyPr/>
        <a:lstStyle/>
        <a:p>
          <a:endParaRPr lang="en-GB"/>
        </a:p>
      </dgm:t>
    </dgm:pt>
    <dgm:pt modelId="{93B8AD73-FEDB-334D-9221-6B3990CB5CFD}">
      <dgm:prSet/>
      <dgm:spPr/>
      <dgm:t>
        <a:bodyPr/>
        <a:lstStyle/>
        <a:p>
          <a:r>
            <a:rPr lang="en-GB" dirty="0">
              <a:solidFill>
                <a:schemeClr val="bg1"/>
              </a:solidFill>
            </a:rPr>
            <a:t>Knowledge</a:t>
          </a:r>
        </a:p>
      </dgm:t>
    </dgm:pt>
    <dgm:pt modelId="{A082342F-8F07-2D42-8C57-26C461322809}" type="parTrans" cxnId="{2F1D65F7-D967-8542-BBDA-B53CE2D729D9}">
      <dgm:prSet/>
      <dgm:spPr/>
      <dgm:t>
        <a:bodyPr/>
        <a:lstStyle/>
        <a:p>
          <a:endParaRPr lang="en-GB"/>
        </a:p>
      </dgm:t>
    </dgm:pt>
    <dgm:pt modelId="{3D33AD83-007E-7448-AFB4-F1812940488F}" type="sibTrans" cxnId="{2F1D65F7-D967-8542-BBDA-B53CE2D729D9}">
      <dgm:prSet/>
      <dgm:spPr/>
      <dgm:t>
        <a:bodyPr/>
        <a:lstStyle/>
        <a:p>
          <a:endParaRPr lang="en-GB"/>
        </a:p>
      </dgm:t>
    </dgm:pt>
    <dgm:pt modelId="{CA8D1B05-C5F6-0F4C-BE84-DDD5D8282A40}" type="pres">
      <dgm:prSet presAssocID="{24EAF7D7-932B-EC47-9A32-0D44A097EB0B}" presName="Name0" presStyleCnt="0">
        <dgm:presLayoutVars>
          <dgm:dir/>
          <dgm:animLvl val="lvl"/>
          <dgm:resizeHandles val="exact"/>
        </dgm:presLayoutVars>
      </dgm:prSet>
      <dgm:spPr/>
    </dgm:pt>
    <dgm:pt modelId="{6AC9F421-E2F7-0E4F-A660-267509090264}" type="pres">
      <dgm:prSet presAssocID="{0296A4BC-348E-BE41-AB7B-83AB55D293E8}" presName="Name8" presStyleCnt="0"/>
      <dgm:spPr/>
    </dgm:pt>
    <dgm:pt modelId="{4C33C884-7619-4C41-85B1-53BB369B5968}" type="pres">
      <dgm:prSet presAssocID="{0296A4BC-348E-BE41-AB7B-83AB55D293E8}" presName="level" presStyleLbl="node1" presStyleIdx="0" presStyleCnt="4">
        <dgm:presLayoutVars>
          <dgm:chMax val="1"/>
          <dgm:bulletEnabled val="1"/>
        </dgm:presLayoutVars>
      </dgm:prSet>
      <dgm:spPr/>
    </dgm:pt>
    <dgm:pt modelId="{48D1CE3B-4CE7-D544-B0CF-60E853158A9C}" type="pres">
      <dgm:prSet presAssocID="{0296A4BC-348E-BE41-AB7B-83AB55D293E8}" presName="levelTx" presStyleLbl="revTx" presStyleIdx="0" presStyleCnt="0">
        <dgm:presLayoutVars>
          <dgm:chMax val="1"/>
          <dgm:bulletEnabled val="1"/>
        </dgm:presLayoutVars>
      </dgm:prSet>
      <dgm:spPr/>
    </dgm:pt>
    <dgm:pt modelId="{4FEFB124-F94A-4742-96CC-EC970B0BC1C7}" type="pres">
      <dgm:prSet presAssocID="{93B8AD73-FEDB-334D-9221-6B3990CB5CFD}" presName="Name8" presStyleCnt="0"/>
      <dgm:spPr/>
    </dgm:pt>
    <dgm:pt modelId="{37B68202-750B-BB4C-B0A0-149374DCEF75}" type="pres">
      <dgm:prSet presAssocID="{93B8AD73-FEDB-334D-9221-6B3990CB5CFD}" presName="level" presStyleLbl="node1" presStyleIdx="1" presStyleCnt="4">
        <dgm:presLayoutVars>
          <dgm:chMax val="1"/>
          <dgm:bulletEnabled val="1"/>
        </dgm:presLayoutVars>
      </dgm:prSet>
      <dgm:spPr/>
    </dgm:pt>
    <dgm:pt modelId="{7EC69958-22BF-E34D-ACA2-A7CFEE51F2C1}" type="pres">
      <dgm:prSet presAssocID="{93B8AD73-FEDB-334D-9221-6B3990CB5CFD}" presName="levelTx" presStyleLbl="revTx" presStyleIdx="0" presStyleCnt="0">
        <dgm:presLayoutVars>
          <dgm:chMax val="1"/>
          <dgm:bulletEnabled val="1"/>
        </dgm:presLayoutVars>
      </dgm:prSet>
      <dgm:spPr/>
    </dgm:pt>
    <dgm:pt modelId="{D067E8E3-411B-4649-9D88-8B102C9A05B2}" type="pres">
      <dgm:prSet presAssocID="{C9486266-FD68-0D40-B565-0A6AA2683555}" presName="Name8" presStyleCnt="0"/>
      <dgm:spPr/>
    </dgm:pt>
    <dgm:pt modelId="{5000B36F-5460-5D4E-B111-C825F26D9629}" type="pres">
      <dgm:prSet presAssocID="{C9486266-FD68-0D40-B565-0A6AA2683555}" presName="level" presStyleLbl="node1" presStyleIdx="2" presStyleCnt="4">
        <dgm:presLayoutVars>
          <dgm:chMax val="1"/>
          <dgm:bulletEnabled val="1"/>
        </dgm:presLayoutVars>
      </dgm:prSet>
      <dgm:spPr/>
    </dgm:pt>
    <dgm:pt modelId="{9529B5E2-8DC0-2C49-BE7D-D7A8AE2890D3}" type="pres">
      <dgm:prSet presAssocID="{C9486266-FD68-0D40-B565-0A6AA2683555}" presName="levelTx" presStyleLbl="revTx" presStyleIdx="0" presStyleCnt="0">
        <dgm:presLayoutVars>
          <dgm:chMax val="1"/>
          <dgm:bulletEnabled val="1"/>
        </dgm:presLayoutVars>
      </dgm:prSet>
      <dgm:spPr/>
    </dgm:pt>
    <dgm:pt modelId="{60BBE6C0-9796-8D42-9857-0A7D3CC6526E}" type="pres">
      <dgm:prSet presAssocID="{BEB01CC3-7B23-8B4B-836C-E36BF885D3DB}" presName="Name8" presStyleCnt="0"/>
      <dgm:spPr/>
    </dgm:pt>
    <dgm:pt modelId="{4A59F27F-7B6D-F349-AB8C-1FA1BECB061E}" type="pres">
      <dgm:prSet presAssocID="{BEB01CC3-7B23-8B4B-836C-E36BF885D3DB}" presName="level" presStyleLbl="node1" presStyleIdx="3" presStyleCnt="4">
        <dgm:presLayoutVars>
          <dgm:chMax val="1"/>
          <dgm:bulletEnabled val="1"/>
        </dgm:presLayoutVars>
      </dgm:prSet>
      <dgm:spPr/>
    </dgm:pt>
    <dgm:pt modelId="{22154508-E15D-F540-9B5F-513289EA2793}" type="pres">
      <dgm:prSet presAssocID="{BEB01CC3-7B23-8B4B-836C-E36BF885D3DB}" presName="levelTx" presStyleLbl="revTx" presStyleIdx="0" presStyleCnt="0">
        <dgm:presLayoutVars>
          <dgm:chMax val="1"/>
          <dgm:bulletEnabled val="1"/>
        </dgm:presLayoutVars>
      </dgm:prSet>
      <dgm:spPr/>
    </dgm:pt>
  </dgm:ptLst>
  <dgm:cxnLst>
    <dgm:cxn modelId="{F2BBCE07-3C5C-F945-B668-5C58FAB14EE1}" type="presOf" srcId="{C9486266-FD68-0D40-B565-0A6AA2683555}" destId="{9529B5E2-8DC0-2C49-BE7D-D7A8AE2890D3}" srcOrd="1" destOrd="0" presId="urn:microsoft.com/office/officeart/2005/8/layout/pyramid1"/>
    <dgm:cxn modelId="{8B0FD716-6A43-0F45-80EC-B3FEC8220F54}" srcId="{24EAF7D7-932B-EC47-9A32-0D44A097EB0B}" destId="{C9486266-FD68-0D40-B565-0A6AA2683555}" srcOrd="2" destOrd="0" parTransId="{7F89277A-574D-1341-9821-B52097F837E7}" sibTransId="{3D1480D9-54D6-F243-B720-77B78A062D2F}"/>
    <dgm:cxn modelId="{C846DB43-BB0B-8445-9E08-E49A0358A667}" srcId="{24EAF7D7-932B-EC47-9A32-0D44A097EB0B}" destId="{0296A4BC-348E-BE41-AB7B-83AB55D293E8}" srcOrd="0" destOrd="0" parTransId="{D30CAB1B-AE7E-214F-8510-95B941301D74}" sibTransId="{D78403E3-4FBC-CD4C-96A9-7AA3320E76C2}"/>
    <dgm:cxn modelId="{BD98A970-A73D-F34C-A744-76BF140562CB}" srcId="{24EAF7D7-932B-EC47-9A32-0D44A097EB0B}" destId="{BEB01CC3-7B23-8B4B-836C-E36BF885D3DB}" srcOrd="3" destOrd="0" parTransId="{64EB599E-EBDE-AE4F-9806-2C613BD11781}" sibTransId="{35DFBB58-4D4D-824B-80E9-75350DBDC400}"/>
    <dgm:cxn modelId="{54E30D76-04F0-4241-A8A7-7C64DAE63FA1}" type="presOf" srcId="{BEB01CC3-7B23-8B4B-836C-E36BF885D3DB}" destId="{22154508-E15D-F540-9B5F-513289EA2793}" srcOrd="1" destOrd="0" presId="urn:microsoft.com/office/officeart/2005/8/layout/pyramid1"/>
    <dgm:cxn modelId="{2AF5357D-0864-7345-98DD-E90EB3DD0DB2}" type="presOf" srcId="{BEB01CC3-7B23-8B4B-836C-E36BF885D3DB}" destId="{4A59F27F-7B6D-F349-AB8C-1FA1BECB061E}" srcOrd="0" destOrd="0" presId="urn:microsoft.com/office/officeart/2005/8/layout/pyramid1"/>
    <dgm:cxn modelId="{B1E8FC95-1861-7049-BCCF-AB7052B36A91}" type="presOf" srcId="{0296A4BC-348E-BE41-AB7B-83AB55D293E8}" destId="{48D1CE3B-4CE7-D544-B0CF-60E853158A9C}" srcOrd="1" destOrd="0" presId="urn:microsoft.com/office/officeart/2005/8/layout/pyramid1"/>
    <dgm:cxn modelId="{3FC8C09A-B05D-224B-B933-A45E036A4201}" type="presOf" srcId="{C9486266-FD68-0D40-B565-0A6AA2683555}" destId="{5000B36F-5460-5D4E-B111-C825F26D9629}" srcOrd="0" destOrd="0" presId="urn:microsoft.com/office/officeart/2005/8/layout/pyramid1"/>
    <dgm:cxn modelId="{7F91A5B9-9627-9F42-BB4E-40C5643B6C10}" type="presOf" srcId="{93B8AD73-FEDB-334D-9221-6B3990CB5CFD}" destId="{37B68202-750B-BB4C-B0A0-149374DCEF75}" srcOrd="0" destOrd="0" presId="urn:microsoft.com/office/officeart/2005/8/layout/pyramid1"/>
    <dgm:cxn modelId="{C66967EA-ADE1-244C-A9BA-BE2D39D7CC21}" type="presOf" srcId="{93B8AD73-FEDB-334D-9221-6B3990CB5CFD}" destId="{7EC69958-22BF-E34D-ACA2-A7CFEE51F2C1}" srcOrd="1" destOrd="0" presId="urn:microsoft.com/office/officeart/2005/8/layout/pyramid1"/>
    <dgm:cxn modelId="{2F1D65F7-D967-8542-BBDA-B53CE2D729D9}" srcId="{24EAF7D7-932B-EC47-9A32-0D44A097EB0B}" destId="{93B8AD73-FEDB-334D-9221-6B3990CB5CFD}" srcOrd="1" destOrd="0" parTransId="{A082342F-8F07-2D42-8C57-26C461322809}" sibTransId="{3D33AD83-007E-7448-AFB4-F1812940488F}"/>
    <dgm:cxn modelId="{6E51A0F7-4679-F04A-8579-22CCAB50C902}" type="presOf" srcId="{24EAF7D7-932B-EC47-9A32-0D44A097EB0B}" destId="{CA8D1B05-C5F6-0F4C-BE84-DDD5D8282A40}" srcOrd="0" destOrd="0" presId="urn:microsoft.com/office/officeart/2005/8/layout/pyramid1"/>
    <dgm:cxn modelId="{7DFE9FFE-C138-124E-AB3C-92D8EC216379}" type="presOf" srcId="{0296A4BC-348E-BE41-AB7B-83AB55D293E8}" destId="{4C33C884-7619-4C41-85B1-53BB369B5968}" srcOrd="0" destOrd="0" presId="urn:microsoft.com/office/officeart/2005/8/layout/pyramid1"/>
    <dgm:cxn modelId="{79663A11-25F8-8945-AC32-DE82B02F41FF}" type="presParOf" srcId="{CA8D1B05-C5F6-0F4C-BE84-DDD5D8282A40}" destId="{6AC9F421-E2F7-0E4F-A660-267509090264}" srcOrd="0" destOrd="0" presId="urn:microsoft.com/office/officeart/2005/8/layout/pyramid1"/>
    <dgm:cxn modelId="{FFAF5933-E349-B747-B36E-F9E6634CA907}" type="presParOf" srcId="{6AC9F421-E2F7-0E4F-A660-267509090264}" destId="{4C33C884-7619-4C41-85B1-53BB369B5968}" srcOrd="0" destOrd="0" presId="urn:microsoft.com/office/officeart/2005/8/layout/pyramid1"/>
    <dgm:cxn modelId="{BCC605DF-0F07-834D-BD36-DE7C473F5DA9}" type="presParOf" srcId="{6AC9F421-E2F7-0E4F-A660-267509090264}" destId="{48D1CE3B-4CE7-D544-B0CF-60E853158A9C}" srcOrd="1" destOrd="0" presId="urn:microsoft.com/office/officeart/2005/8/layout/pyramid1"/>
    <dgm:cxn modelId="{A23C2B37-3A9A-EB4F-8435-DCD4E599D0E8}" type="presParOf" srcId="{CA8D1B05-C5F6-0F4C-BE84-DDD5D8282A40}" destId="{4FEFB124-F94A-4742-96CC-EC970B0BC1C7}" srcOrd="1" destOrd="0" presId="urn:microsoft.com/office/officeart/2005/8/layout/pyramid1"/>
    <dgm:cxn modelId="{12008912-4F0D-354A-A34C-AF90D4627F4E}" type="presParOf" srcId="{4FEFB124-F94A-4742-96CC-EC970B0BC1C7}" destId="{37B68202-750B-BB4C-B0A0-149374DCEF75}" srcOrd="0" destOrd="0" presId="urn:microsoft.com/office/officeart/2005/8/layout/pyramid1"/>
    <dgm:cxn modelId="{EAA0D4FC-497B-AA4D-B9BE-50F951D38DC5}" type="presParOf" srcId="{4FEFB124-F94A-4742-96CC-EC970B0BC1C7}" destId="{7EC69958-22BF-E34D-ACA2-A7CFEE51F2C1}" srcOrd="1" destOrd="0" presId="urn:microsoft.com/office/officeart/2005/8/layout/pyramid1"/>
    <dgm:cxn modelId="{98A46C39-F6CC-1645-BB8A-9ECAF40B1276}" type="presParOf" srcId="{CA8D1B05-C5F6-0F4C-BE84-DDD5D8282A40}" destId="{D067E8E3-411B-4649-9D88-8B102C9A05B2}" srcOrd="2" destOrd="0" presId="urn:microsoft.com/office/officeart/2005/8/layout/pyramid1"/>
    <dgm:cxn modelId="{BE02FFDB-85BF-6842-B822-76B5D9885123}" type="presParOf" srcId="{D067E8E3-411B-4649-9D88-8B102C9A05B2}" destId="{5000B36F-5460-5D4E-B111-C825F26D9629}" srcOrd="0" destOrd="0" presId="urn:microsoft.com/office/officeart/2005/8/layout/pyramid1"/>
    <dgm:cxn modelId="{FFD4EDCF-563F-694F-877F-A248E8317D64}" type="presParOf" srcId="{D067E8E3-411B-4649-9D88-8B102C9A05B2}" destId="{9529B5E2-8DC0-2C49-BE7D-D7A8AE2890D3}" srcOrd="1" destOrd="0" presId="urn:microsoft.com/office/officeart/2005/8/layout/pyramid1"/>
    <dgm:cxn modelId="{0631DAFB-C7AC-EE4D-A172-603BDC906F85}" type="presParOf" srcId="{CA8D1B05-C5F6-0F4C-BE84-DDD5D8282A40}" destId="{60BBE6C0-9796-8D42-9857-0A7D3CC6526E}" srcOrd="3" destOrd="0" presId="urn:microsoft.com/office/officeart/2005/8/layout/pyramid1"/>
    <dgm:cxn modelId="{127A1273-4FDE-AB47-B100-1E3A0A056AB8}" type="presParOf" srcId="{60BBE6C0-9796-8D42-9857-0A7D3CC6526E}" destId="{4A59F27F-7B6D-F349-AB8C-1FA1BECB061E}" srcOrd="0" destOrd="0" presId="urn:microsoft.com/office/officeart/2005/8/layout/pyramid1"/>
    <dgm:cxn modelId="{83197243-6683-CA48-96C5-F4A3DF120DD2}" type="presParOf" srcId="{60BBE6C0-9796-8D42-9857-0A7D3CC6526E}" destId="{22154508-E15D-F540-9B5F-513289EA279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3C884-7619-4C41-85B1-53BB369B5968}">
      <dsp:nvSpPr>
        <dsp:cNvPr id="0" name=""/>
        <dsp:cNvSpPr/>
      </dsp:nvSpPr>
      <dsp:spPr>
        <a:xfrm>
          <a:off x="3375969" y="0"/>
          <a:ext cx="2250646"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rPr>
            <a:t>Wisdom</a:t>
          </a:r>
        </a:p>
      </dsp:txBody>
      <dsp:txXfrm>
        <a:off x="3375969" y="0"/>
        <a:ext cx="2250646" cy="1411016"/>
      </dsp:txXfrm>
    </dsp:sp>
    <dsp:sp modelId="{37B68202-750B-BB4C-B0A0-149374DCEF75}">
      <dsp:nvSpPr>
        <dsp:cNvPr id="0" name=""/>
        <dsp:cNvSpPr/>
      </dsp:nvSpPr>
      <dsp:spPr>
        <a:xfrm>
          <a:off x="2250646" y="1411015"/>
          <a:ext cx="4501292"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Knowledge</a:t>
          </a:r>
        </a:p>
      </dsp:txBody>
      <dsp:txXfrm>
        <a:off x="3038372" y="1411015"/>
        <a:ext cx="2925839" cy="1411016"/>
      </dsp:txXfrm>
    </dsp:sp>
    <dsp:sp modelId="{5000B36F-5460-5D4E-B111-C825F26D9629}">
      <dsp:nvSpPr>
        <dsp:cNvPr id="0" name=""/>
        <dsp:cNvSpPr/>
      </dsp:nvSpPr>
      <dsp:spPr>
        <a:xfrm>
          <a:off x="1125323" y="2822031"/>
          <a:ext cx="6751938"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Information</a:t>
          </a:r>
        </a:p>
      </dsp:txBody>
      <dsp:txXfrm>
        <a:off x="2306912" y="2822031"/>
        <a:ext cx="4388759" cy="1411016"/>
      </dsp:txXfrm>
    </dsp:sp>
    <dsp:sp modelId="{4A59F27F-7B6D-F349-AB8C-1FA1BECB061E}">
      <dsp:nvSpPr>
        <dsp:cNvPr id="0" name=""/>
        <dsp:cNvSpPr/>
      </dsp:nvSpPr>
      <dsp:spPr>
        <a:xfrm>
          <a:off x="0" y="4233048"/>
          <a:ext cx="9002584"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Data</a:t>
          </a:r>
        </a:p>
      </dsp:txBody>
      <dsp:txXfrm>
        <a:off x="1575452" y="4233048"/>
        <a:ext cx="5851679" cy="14110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7/27/20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7/27/20</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7/27/20</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Systems, Policies and Risks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r>
              <a:rPr lang="en-US" dirty="0"/>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Risks, Costs and Benefits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326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925BD18-0DD7-0A4D-9CDA-767F6DF2E423}"/>
              </a:ext>
            </a:extLst>
          </p:cNvPr>
          <p:cNvPicPr>
            <a:picLocks noChangeAspect="1"/>
          </p:cNvPicPr>
          <p:nvPr/>
        </p:nvPicPr>
        <p:blipFill>
          <a:blip r:embed="rId2"/>
          <a:stretch>
            <a:fillRect/>
          </a:stretch>
        </p:blipFill>
        <p:spPr>
          <a:xfrm>
            <a:off x="0" y="1406768"/>
            <a:ext cx="8067105" cy="5308725"/>
          </a:xfrm>
          <a:prstGeom prst="rect">
            <a:avLst/>
          </a:prstGeom>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sp>
        <p:nvSpPr>
          <p:cNvPr id="4" name="Rectangle 3">
            <a:extLst>
              <a:ext uri="{FF2B5EF4-FFF2-40B4-BE49-F238E27FC236}">
                <a16:creationId xmlns:a16="http://schemas.microsoft.com/office/drawing/2014/main" id="{408ED539-135D-C14C-A068-735154FF7FB2}"/>
              </a:ext>
            </a:extLst>
          </p:cNvPr>
          <p:cNvSpPr/>
          <p:nvPr/>
        </p:nvSpPr>
        <p:spPr>
          <a:xfrm>
            <a:off x="3082418" y="866267"/>
            <a:ext cx="3013582" cy="1477328"/>
          </a:xfrm>
          <a:prstGeom prst="rect">
            <a:avLst/>
          </a:prstGeom>
        </p:spPr>
        <p:txBody>
          <a:bodyPr wrap="none">
            <a:spAutoFit/>
          </a:bodyPr>
          <a:lstStyle/>
          <a:p>
            <a:r>
              <a:rPr lang="en-US" dirty="0"/>
              <a:t>ALE = AV x ARO</a:t>
            </a:r>
          </a:p>
          <a:p>
            <a:endParaRPr lang="en-US" dirty="0"/>
          </a:p>
          <a:p>
            <a:r>
              <a:rPr lang="en-US" dirty="0"/>
              <a:t>ALE – Annual Loss Expectancy.</a:t>
            </a:r>
          </a:p>
          <a:p>
            <a:r>
              <a:rPr lang="en-US" dirty="0"/>
              <a:t>AV – Asset Value</a:t>
            </a:r>
          </a:p>
          <a:p>
            <a:endParaRPr lang="en-US" dirty="0"/>
          </a:p>
        </p:txBody>
      </p:sp>
      <p:pic>
        <p:nvPicPr>
          <p:cNvPr id="7" name="Picture 2" descr="grayscale photo of audio mixer">
            <a:extLst>
              <a:ext uri="{FF2B5EF4-FFF2-40B4-BE49-F238E27FC236}">
                <a16:creationId xmlns:a16="http://schemas.microsoft.com/office/drawing/2014/main" id="{2131E27F-E0B4-EC45-8F7C-2EA51096A2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7E5A99F-CC75-6640-BE2C-6DB955623A6C}"/>
              </a:ext>
            </a:extLst>
          </p:cNvPr>
          <p:cNvPicPr>
            <a:picLocks noChangeAspect="1"/>
          </p:cNvPicPr>
          <p:nvPr/>
        </p:nvPicPr>
        <p:blipFill>
          <a:blip r:embed="rId3"/>
          <a:stretch>
            <a:fillRect/>
          </a:stretch>
        </p:blipFill>
        <p:spPr>
          <a:xfrm>
            <a:off x="7298871" y="0"/>
            <a:ext cx="1676400" cy="804672"/>
          </a:xfrm>
          <a:prstGeom prst="rect">
            <a:avLst/>
          </a:prstGeom>
        </p:spPr>
      </p:pic>
    </p:spTree>
    <p:extLst>
      <p:ext uri="{BB962C8B-B14F-4D97-AF65-F5344CB8AC3E}">
        <p14:creationId xmlns:p14="http://schemas.microsoft.com/office/powerpoint/2010/main" val="3842859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pic>
        <p:nvPicPr>
          <p:cNvPr id="8" name="Picture 7" descr="A screenshot of a cell phone&#10;&#10;Description automatically generated">
            <a:extLst>
              <a:ext uri="{FF2B5EF4-FFF2-40B4-BE49-F238E27FC236}">
                <a16:creationId xmlns:a16="http://schemas.microsoft.com/office/drawing/2014/main" id="{ADCBE08C-BC88-8E48-BC02-84E4568A379D}"/>
              </a:ext>
            </a:extLst>
          </p:cNvPr>
          <p:cNvPicPr>
            <a:picLocks noChangeAspect="1"/>
          </p:cNvPicPr>
          <p:nvPr/>
        </p:nvPicPr>
        <p:blipFill>
          <a:blip r:embed="rId3"/>
          <a:stretch>
            <a:fillRect/>
          </a:stretch>
        </p:blipFill>
        <p:spPr>
          <a:xfrm>
            <a:off x="0" y="1262604"/>
            <a:ext cx="7502298" cy="5452890"/>
          </a:xfrm>
          <a:prstGeom prst="rect">
            <a:avLst/>
          </a:prstGeom>
        </p:spPr>
      </p:pic>
      <p:pic>
        <p:nvPicPr>
          <p:cNvPr id="5" name="Picture 2" descr="grayscale photo of audio mixer">
            <a:extLst>
              <a:ext uri="{FF2B5EF4-FFF2-40B4-BE49-F238E27FC236}">
                <a16:creationId xmlns:a16="http://schemas.microsoft.com/office/drawing/2014/main" id="{8C0A2DFE-0DEF-5C43-B849-262CAF9504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098B70-71B7-3D41-A417-1045F93E96F8}"/>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98110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Ontology</a:t>
            </a:r>
            <a:endParaRPr b="1" dirty="0">
              <a:solidFill>
                <a:srgbClr val="C00000"/>
              </a:solidFill>
            </a:endParaRPr>
          </a:p>
        </p:txBody>
      </p:sp>
      <p:pic>
        <p:nvPicPr>
          <p:cNvPr id="13" name="Picture 12" descr="A screenshot of a cell phone&#10;&#10;Description automatically generated">
            <a:extLst>
              <a:ext uri="{FF2B5EF4-FFF2-40B4-BE49-F238E27FC236}">
                <a16:creationId xmlns:a16="http://schemas.microsoft.com/office/drawing/2014/main" id="{4F046056-2DB3-804F-B214-32845945D28D}"/>
              </a:ext>
            </a:extLst>
          </p:cNvPr>
          <p:cNvPicPr>
            <a:picLocks noChangeAspect="1"/>
          </p:cNvPicPr>
          <p:nvPr/>
        </p:nvPicPr>
        <p:blipFill>
          <a:blip r:embed="rId3"/>
          <a:stretch>
            <a:fillRect/>
          </a:stretch>
        </p:blipFill>
        <p:spPr>
          <a:xfrm>
            <a:off x="21322" y="1175859"/>
            <a:ext cx="7151288" cy="5372541"/>
          </a:xfrm>
          <a:prstGeom prst="rect">
            <a:avLst/>
          </a:prstGeom>
        </p:spPr>
      </p:pic>
      <p:pic>
        <p:nvPicPr>
          <p:cNvPr id="5" name="Picture 2" descr="grayscale photo of audio mixer">
            <a:extLst>
              <a:ext uri="{FF2B5EF4-FFF2-40B4-BE49-F238E27FC236}">
                <a16:creationId xmlns:a16="http://schemas.microsoft.com/office/drawing/2014/main" id="{5FB7569F-6A21-124F-9621-ACFC873AD0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F7D234B-A145-F94B-AF7F-E3AE47720720}"/>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2289980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Risk Management</a:t>
            </a:r>
            <a:endParaRPr b="1" dirty="0">
              <a:solidFill>
                <a:srgbClr val="C00000"/>
              </a:solidFill>
            </a:endParaRPr>
          </a:p>
        </p:txBody>
      </p:sp>
      <p:pic>
        <p:nvPicPr>
          <p:cNvPr id="6" name="Picture 5" descr="A picture containing book, drawing&#10;&#10;Description automatically generated">
            <a:extLst>
              <a:ext uri="{FF2B5EF4-FFF2-40B4-BE49-F238E27FC236}">
                <a16:creationId xmlns:a16="http://schemas.microsoft.com/office/drawing/2014/main" id="{F375FDB6-58D9-CA45-8C1E-9FBAE9FF0635}"/>
              </a:ext>
            </a:extLst>
          </p:cNvPr>
          <p:cNvPicPr>
            <a:picLocks noChangeAspect="1"/>
          </p:cNvPicPr>
          <p:nvPr/>
        </p:nvPicPr>
        <p:blipFill>
          <a:blip r:embed="rId3"/>
          <a:stretch>
            <a:fillRect/>
          </a:stretch>
        </p:blipFill>
        <p:spPr>
          <a:xfrm>
            <a:off x="383138" y="866267"/>
            <a:ext cx="6375204" cy="5991733"/>
          </a:xfrm>
          <a:prstGeom prst="rect">
            <a:avLst/>
          </a:prstGeom>
        </p:spPr>
      </p:pic>
      <p:pic>
        <p:nvPicPr>
          <p:cNvPr id="5" name="Picture 2" descr="grayscale photo of audio mixer">
            <a:extLst>
              <a:ext uri="{FF2B5EF4-FFF2-40B4-BE49-F238E27FC236}">
                <a16:creationId xmlns:a16="http://schemas.microsoft.com/office/drawing/2014/main" id="{642C980A-632B-264A-9783-3902CE0E37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82DE25-A1BC-8F44-9981-F501AD36C76B}"/>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22186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Kill Chain Model</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59107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Incident Taxonomy</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1EF12217-F819-C646-B969-11D349C9F0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D9FF7E-7F8D-3D4F-A01D-C06CE21FE1EB}"/>
              </a:ext>
            </a:extLst>
          </p:cNvPr>
          <p:cNvPicPr>
            <a:picLocks noChangeAspect="1"/>
          </p:cNvPicPr>
          <p:nvPr/>
        </p:nvPicPr>
        <p:blipFill>
          <a:blip r:embed="rId2"/>
          <a:stretch>
            <a:fillRect/>
          </a:stretch>
        </p:blipFill>
        <p:spPr>
          <a:xfrm>
            <a:off x="7298871" y="0"/>
            <a:ext cx="1676400" cy="804672"/>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B236DA3E-5ED3-CD41-B999-1A1426307789}"/>
              </a:ext>
            </a:extLst>
          </p:cNvPr>
          <p:cNvPicPr>
            <a:picLocks noChangeAspect="1"/>
          </p:cNvPicPr>
          <p:nvPr/>
        </p:nvPicPr>
        <p:blipFill>
          <a:blip r:embed="rId4"/>
          <a:stretch>
            <a:fillRect/>
          </a:stretch>
        </p:blipFill>
        <p:spPr>
          <a:xfrm>
            <a:off x="0" y="860982"/>
            <a:ext cx="7462157" cy="5768618"/>
          </a:xfrm>
          <a:prstGeom prst="rect">
            <a:avLst/>
          </a:prstGeom>
        </p:spPr>
      </p:pic>
    </p:spTree>
    <p:extLst>
      <p:ext uri="{BB962C8B-B14F-4D97-AF65-F5344CB8AC3E}">
        <p14:creationId xmlns:p14="http://schemas.microsoft.com/office/powerpoint/2010/main" val="398390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Kill Chain Model</a:t>
            </a:r>
            <a:endParaRPr b="1" dirty="0">
              <a:solidFill>
                <a:srgbClr val="C00000"/>
              </a:solidFill>
            </a:endParaRPr>
          </a:p>
        </p:txBody>
      </p:sp>
      <p:pic>
        <p:nvPicPr>
          <p:cNvPr id="19" name="Picture 18" descr="A screenshot of a cell phone&#10;&#10;Description automatically generated">
            <a:extLst>
              <a:ext uri="{FF2B5EF4-FFF2-40B4-BE49-F238E27FC236}">
                <a16:creationId xmlns:a16="http://schemas.microsoft.com/office/drawing/2014/main" id="{DAA26AD0-1D94-C04B-80C6-033F5250B664}"/>
              </a:ext>
            </a:extLst>
          </p:cNvPr>
          <p:cNvPicPr>
            <a:picLocks noChangeAspect="1"/>
          </p:cNvPicPr>
          <p:nvPr/>
        </p:nvPicPr>
        <p:blipFill>
          <a:blip r:embed="rId3"/>
          <a:stretch>
            <a:fillRect/>
          </a:stretch>
        </p:blipFill>
        <p:spPr>
          <a:xfrm>
            <a:off x="900164" y="643698"/>
            <a:ext cx="5078997" cy="6214302"/>
          </a:xfrm>
          <a:prstGeom prst="rect">
            <a:avLst/>
          </a:prstGeom>
        </p:spPr>
      </p:pic>
      <p:pic>
        <p:nvPicPr>
          <p:cNvPr id="5" name="Picture 2" descr="grayscale photo of audio mixer">
            <a:extLst>
              <a:ext uri="{FF2B5EF4-FFF2-40B4-BE49-F238E27FC236}">
                <a16:creationId xmlns:a16="http://schemas.microsoft.com/office/drawing/2014/main" id="{CE9B1F07-90F0-D940-9D51-78DE92742F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97D379F-B174-F645-9596-8F1EA15285F9}"/>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70506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Phases</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3EA14851-7980-D540-B885-9ECB53AE86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4964D29-43F5-8E47-9FE5-8B4C1A3BA885}"/>
              </a:ext>
            </a:extLst>
          </p:cNvPr>
          <p:cNvPicPr>
            <a:picLocks noChangeAspect="1"/>
          </p:cNvPicPr>
          <p:nvPr/>
        </p:nvPicPr>
        <p:blipFill>
          <a:blip r:embed="rId2"/>
          <a:stretch>
            <a:fillRect/>
          </a:stretch>
        </p:blipFill>
        <p:spPr>
          <a:xfrm>
            <a:off x="7298871" y="0"/>
            <a:ext cx="1676400" cy="804672"/>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50B751CB-DCE4-CE42-9885-403F583BAC1A}"/>
              </a:ext>
            </a:extLst>
          </p:cNvPr>
          <p:cNvPicPr>
            <a:picLocks noChangeAspect="1"/>
          </p:cNvPicPr>
          <p:nvPr/>
        </p:nvPicPr>
        <p:blipFill>
          <a:blip r:embed="rId4"/>
          <a:stretch>
            <a:fillRect/>
          </a:stretch>
        </p:blipFill>
        <p:spPr>
          <a:xfrm>
            <a:off x="0" y="1692552"/>
            <a:ext cx="11231997" cy="3928014"/>
          </a:xfrm>
          <a:prstGeom prst="rect">
            <a:avLst/>
          </a:prstGeom>
        </p:spPr>
      </p:pic>
    </p:spTree>
    <p:extLst>
      <p:ext uri="{BB962C8B-B14F-4D97-AF65-F5344CB8AC3E}">
        <p14:creationId xmlns:p14="http://schemas.microsoft.com/office/powerpoint/2010/main" val="3986916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Model</a:t>
            </a:r>
            <a:endParaRPr b="1" dirty="0">
              <a:solidFill>
                <a:srgbClr val="C00000"/>
              </a:solidFill>
            </a:endParaRPr>
          </a:p>
        </p:txBody>
      </p:sp>
      <p:pic>
        <p:nvPicPr>
          <p:cNvPr id="23" name="Picture 22" descr="A screenshot of a cell phone&#10;&#10;Description automatically generated">
            <a:extLst>
              <a:ext uri="{FF2B5EF4-FFF2-40B4-BE49-F238E27FC236}">
                <a16:creationId xmlns:a16="http://schemas.microsoft.com/office/drawing/2014/main" id="{2552F29C-3772-C24C-A1C5-0EC80419500A}"/>
              </a:ext>
            </a:extLst>
          </p:cNvPr>
          <p:cNvPicPr>
            <a:picLocks noChangeAspect="1"/>
          </p:cNvPicPr>
          <p:nvPr/>
        </p:nvPicPr>
        <p:blipFill>
          <a:blip r:embed="rId3"/>
          <a:stretch>
            <a:fillRect/>
          </a:stretch>
        </p:blipFill>
        <p:spPr>
          <a:xfrm>
            <a:off x="0" y="987137"/>
            <a:ext cx="6972300" cy="5748642"/>
          </a:xfrm>
          <a:prstGeom prst="rect">
            <a:avLst/>
          </a:prstGeom>
        </p:spPr>
      </p:pic>
      <p:pic>
        <p:nvPicPr>
          <p:cNvPr id="5" name="Picture 2" descr="grayscale photo of audio mixer">
            <a:extLst>
              <a:ext uri="{FF2B5EF4-FFF2-40B4-BE49-F238E27FC236}">
                <a16:creationId xmlns:a16="http://schemas.microsoft.com/office/drawing/2014/main" id="{27309BF4-BF35-C74E-AAC5-AFE676BBE9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D5FCE7-0A04-5B46-8432-93689CB8A727}"/>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280723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dirty="0">
                <a:solidFill>
                  <a:srgbClr val="C00000"/>
                </a:solidFill>
              </a:rPr>
              <a:t>Outline</a:t>
            </a:r>
          </a:p>
        </p:txBody>
      </p:sp>
      <p:cxnSp>
        <p:nvCxnSpPr>
          <p:cNvPr id="1030" name="Straight Arrow Connector 7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Data, Information, Knowledge and Wisdom.</a:t>
            </a:r>
          </a:p>
          <a:p>
            <a:r>
              <a:rPr lang="en-US" altLang="en-US" sz="1800" dirty="0"/>
              <a:t>Information Security and Forensic Computing.</a:t>
            </a:r>
          </a:p>
          <a:p>
            <a:r>
              <a:rPr lang="en-US" altLang="en-US" sz="1800" dirty="0"/>
              <a:t>Impact and Harm.</a:t>
            </a:r>
          </a:p>
          <a:p>
            <a:r>
              <a:rPr lang="en-US" altLang="en-US" sz="1800" dirty="0"/>
              <a:t>Risks, Costs and Benefits.</a:t>
            </a:r>
          </a:p>
          <a:p>
            <a:r>
              <a:rPr lang="en-US" altLang="en-US" sz="1800" dirty="0"/>
              <a:t>Kill Chain Models.</a:t>
            </a:r>
          </a:p>
          <a:p>
            <a:r>
              <a:rPr lang="en-US" altLang="en-US" sz="1800" dirty="0" err="1"/>
              <a:t>Defence</a:t>
            </a:r>
            <a:r>
              <a:rPr lang="en-US" altLang="en-US" sz="1800" dirty="0"/>
              <a:t> Mechanisms.</a:t>
            </a:r>
          </a:p>
          <a:p>
            <a:r>
              <a:rPr lang="en-US" altLang="en-US" sz="1800" dirty="0" err="1"/>
              <a:t>Defence</a:t>
            </a:r>
            <a:r>
              <a:rPr lang="en-US" altLang="en-US" sz="1800" dirty="0"/>
              <a:t>-in-Depth.</a:t>
            </a:r>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sz="1800" dirty="0"/>
          </a:p>
        </p:txBody>
      </p:sp>
      <p:pic>
        <p:nvPicPr>
          <p:cNvPr id="1026" name="Picture 2" descr="grayscale photo of audio mixer">
            <a:extLst>
              <a:ext uri="{FF2B5EF4-FFF2-40B4-BE49-F238E27FC236}">
                <a16:creationId xmlns:a16="http://schemas.microsoft.com/office/drawing/2014/main" id="{E85C8886-8D4F-994D-A91A-60A6AE4D37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7298871" y="0"/>
            <a:ext cx="1676400" cy="804672"/>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Mechanisms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5703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grayscale photo of audio mixer">
            <a:extLst>
              <a:ext uri="{FF2B5EF4-FFF2-40B4-BE49-F238E27FC236}">
                <a16:creationId xmlns:a16="http://schemas.microsoft.com/office/drawing/2014/main" id="{9811DD5D-94D1-6746-90AE-C47B2EA019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6E119F9-3511-A849-8EAA-8627DE9FCD77}"/>
              </a:ext>
            </a:extLst>
          </p:cNvPr>
          <p:cNvPicPr>
            <a:picLocks noChangeAspect="1"/>
          </p:cNvPicPr>
          <p:nvPr/>
        </p:nvPicPr>
        <p:blipFill>
          <a:blip r:embed="rId3"/>
          <a:stretch>
            <a:fillRect/>
          </a:stretch>
        </p:blipFill>
        <p:spPr>
          <a:xfrm>
            <a:off x="7298871" y="0"/>
            <a:ext cx="1676400" cy="804672"/>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Types of intelligence</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1" y="1152962"/>
            <a:ext cx="4800600" cy="51657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en-US" dirty="0"/>
          </a:p>
          <a:p>
            <a:r>
              <a:rPr lang="en-US" altLang="en-US" b="1" dirty="0"/>
              <a:t>Deter</a:t>
            </a:r>
            <a:r>
              <a:rPr lang="en-US" altLang="en-US" dirty="0"/>
              <a:t>. This is where the system is designed and implemented in order to initially deter intruders from attacking the system in the first place.</a:t>
            </a:r>
          </a:p>
          <a:p>
            <a:r>
              <a:rPr lang="en-US" altLang="en-US" b="1" dirty="0"/>
              <a:t>Log</a:t>
            </a:r>
            <a:r>
              <a:rPr lang="en-US" altLang="en-US" dirty="0"/>
              <a:t>. This is a key element in modern systems which requires some form of logging system. It is important that the data that is logged does not breach any civil liberties, and is in a form which can be used to enhance the future security of the system.</a:t>
            </a:r>
          </a:p>
          <a:p>
            <a:r>
              <a:rPr lang="en-US" altLang="en-US" b="1" dirty="0"/>
              <a:t>Detect</a:t>
            </a:r>
            <a:r>
              <a:rPr lang="en-US" altLang="en-US" dirty="0"/>
              <a:t>. This is where detection agents are placed within the network to detect intrusions, and has methods of tracing the events that occurred in an intrusion, so that it can be used either in a forensic computing investigation, and/or to overcome a future intrusion. </a:t>
            </a:r>
            <a:r>
              <a:rPr lang="en-US" altLang="en-US" dirty="0" err="1"/>
              <a:t>Organisations</a:t>
            </a:r>
            <a:r>
              <a:rPr lang="en-US" altLang="en-US" dirty="0"/>
              <a:t> often have many reasons for detecting network traffic.</a:t>
            </a:r>
          </a:p>
          <a:p>
            <a:r>
              <a:rPr lang="en-US" altLang="en-US" b="1" dirty="0"/>
              <a:t>Protect</a:t>
            </a:r>
            <a:r>
              <a:rPr lang="en-US" altLang="en-US" dirty="0"/>
              <a:t>. This is where policies are created which protect systems, users and data against attack, and in reducing this potential damage. A key element of this is to protect them against accidental damage, as accidental damage is often more prevalent than non-accidental damage.</a:t>
            </a:r>
          </a:p>
          <a:p>
            <a:r>
              <a:rPr lang="en-US" altLang="en-US" b="1" dirty="0"/>
              <a:t>React</a:t>
            </a:r>
            <a:r>
              <a:rPr lang="en-US" altLang="en-US" dirty="0"/>
              <a:t>. This is where a policy is defined which reacts to intrusions, and defines ways to overcome them in the future. Often </a:t>
            </a:r>
            <a:r>
              <a:rPr lang="en-US" altLang="en-US" dirty="0" err="1"/>
              <a:t>organisations</a:t>
            </a:r>
            <a:r>
              <a:rPr lang="en-US" altLang="en-US" dirty="0"/>
              <a:t> do not have formal policies for this type of activity, and often rely on ad-hoc arrangements, where the method of reacting to a security breach is created after the event. </a:t>
            </a:r>
          </a:p>
          <a:p>
            <a:r>
              <a:rPr lang="en-US" altLang="en-US" b="1" dirty="0"/>
              <a:t>Recover</a:t>
            </a:r>
            <a:r>
              <a:rPr lang="en-US" altLang="en-US" dirty="0"/>
              <a:t>. This is where policies are defined to overcome any system damage, whether it is actual physical damage, the abuse of users; or the damage to data. </a:t>
            </a:r>
          </a:p>
          <a:p>
            <a:r>
              <a:rPr lang="en-US" altLang="en-US" b="1" dirty="0"/>
              <a:t>Audit/verify</a:t>
            </a:r>
            <a:r>
              <a:rPr lang="en-US" altLang="en-US" dirty="0"/>
              <a:t>. It is important that the security policy allows for auditing and for the verification that it achieves its requirements.</a:t>
            </a:r>
          </a:p>
        </p:txBody>
      </p:sp>
      <p:pic>
        <p:nvPicPr>
          <p:cNvPr id="5" name="Picture 4" descr="A screenshot of a cell phone&#10;&#10;Description automatically generated">
            <a:extLst>
              <a:ext uri="{FF2B5EF4-FFF2-40B4-BE49-F238E27FC236}">
                <a16:creationId xmlns:a16="http://schemas.microsoft.com/office/drawing/2014/main" id="{FFFB8BAE-956B-8D40-AF09-0FFF721AC4DD}"/>
              </a:ext>
            </a:extLst>
          </p:cNvPr>
          <p:cNvPicPr>
            <a:picLocks noChangeAspect="1"/>
          </p:cNvPicPr>
          <p:nvPr/>
        </p:nvPicPr>
        <p:blipFill>
          <a:blip r:embed="rId4"/>
          <a:stretch>
            <a:fillRect/>
          </a:stretch>
        </p:blipFill>
        <p:spPr>
          <a:xfrm>
            <a:off x="5897013" y="1040660"/>
            <a:ext cx="6156516" cy="43707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93CCFF-AFEB-234E-ABEF-E41DB5D4D03D}"/>
              </a:ext>
            </a:extLst>
          </p:cNvPr>
          <p:cNvPicPr>
            <a:picLocks noChangeAspect="1"/>
          </p:cNvPicPr>
          <p:nvPr/>
        </p:nvPicPr>
        <p:blipFill>
          <a:blip r:embed="rId5"/>
          <a:stretch>
            <a:fillRect/>
          </a:stretch>
        </p:blipFill>
        <p:spPr>
          <a:xfrm>
            <a:off x="3516923" y="1282286"/>
            <a:ext cx="8340566" cy="542024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DE59887D-1834-DB47-ABBE-BB828B6C9F10}"/>
              </a:ext>
            </a:extLst>
          </p:cNvPr>
          <p:cNvPicPr>
            <a:picLocks noChangeAspect="1"/>
          </p:cNvPicPr>
          <p:nvPr/>
        </p:nvPicPr>
        <p:blipFill>
          <a:blip r:embed="rId6"/>
          <a:stretch>
            <a:fillRect/>
          </a:stretch>
        </p:blipFill>
        <p:spPr>
          <a:xfrm>
            <a:off x="997298" y="1446599"/>
            <a:ext cx="11143769" cy="5001462"/>
          </a:xfrm>
          <a:prstGeom prst="rect">
            <a:avLst/>
          </a:prstGeom>
        </p:spPr>
      </p:pic>
    </p:spTree>
    <p:extLst>
      <p:ext uri="{BB962C8B-B14F-4D97-AF65-F5344CB8AC3E}">
        <p14:creationId xmlns:p14="http://schemas.microsoft.com/office/powerpoint/2010/main" val="11860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in Depth</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0136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6" name="Picture 2" descr="grayscale photo of audio mixer">
            <a:extLst>
              <a:ext uri="{FF2B5EF4-FFF2-40B4-BE49-F238E27FC236}">
                <a16:creationId xmlns:a16="http://schemas.microsoft.com/office/drawing/2014/main" id="{16BCE70F-5314-6B45-BF1D-1071807EC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6FB4CCA-0A27-4446-AF04-0678F93222A9}"/>
              </a:ext>
            </a:extLst>
          </p:cNvPr>
          <p:cNvPicPr>
            <a:picLocks noChangeAspect="1"/>
          </p:cNvPicPr>
          <p:nvPr/>
        </p:nvPicPr>
        <p:blipFill>
          <a:blip r:embed="rId2"/>
          <a:stretch>
            <a:fillRect/>
          </a:stretch>
        </p:blipFill>
        <p:spPr>
          <a:xfrm>
            <a:off x="7298871" y="0"/>
            <a:ext cx="1676400" cy="804672"/>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13" name="Picture 12" descr="A picture containing different, photo, many, various&#10;&#10;Description automatically generated">
            <a:extLst>
              <a:ext uri="{FF2B5EF4-FFF2-40B4-BE49-F238E27FC236}">
                <a16:creationId xmlns:a16="http://schemas.microsoft.com/office/drawing/2014/main" id="{87297421-795E-954A-9484-FEFEF2813BC2}"/>
              </a:ext>
            </a:extLst>
          </p:cNvPr>
          <p:cNvPicPr>
            <a:picLocks noChangeAspect="1"/>
          </p:cNvPicPr>
          <p:nvPr/>
        </p:nvPicPr>
        <p:blipFill>
          <a:blip r:embed="rId4"/>
          <a:stretch>
            <a:fillRect/>
          </a:stretch>
        </p:blipFill>
        <p:spPr>
          <a:xfrm>
            <a:off x="57766" y="1273629"/>
            <a:ext cx="7807442" cy="5523696"/>
          </a:xfrm>
          <a:prstGeom prst="rect">
            <a:avLst/>
          </a:prstGeom>
        </p:spPr>
      </p:pic>
      <p:pic>
        <p:nvPicPr>
          <p:cNvPr id="5" name="Picture 4" descr="A picture containing different&#10;&#10;Description automatically generated">
            <a:extLst>
              <a:ext uri="{FF2B5EF4-FFF2-40B4-BE49-F238E27FC236}">
                <a16:creationId xmlns:a16="http://schemas.microsoft.com/office/drawing/2014/main" id="{9E7A3A18-D0BB-9A4D-A05B-5664565690AE}"/>
              </a:ext>
            </a:extLst>
          </p:cNvPr>
          <p:cNvPicPr>
            <a:picLocks noChangeAspect="1"/>
          </p:cNvPicPr>
          <p:nvPr/>
        </p:nvPicPr>
        <p:blipFill>
          <a:blip r:embed="rId5"/>
          <a:stretch>
            <a:fillRect/>
          </a:stretch>
        </p:blipFill>
        <p:spPr>
          <a:xfrm>
            <a:off x="57766" y="866267"/>
            <a:ext cx="8383226" cy="5931058"/>
          </a:xfrm>
          <a:prstGeom prst="rect">
            <a:avLst/>
          </a:prstGeom>
        </p:spPr>
      </p:pic>
    </p:spTree>
    <p:extLst>
      <p:ext uri="{BB962C8B-B14F-4D97-AF65-F5344CB8AC3E}">
        <p14:creationId xmlns:p14="http://schemas.microsoft.com/office/powerpoint/2010/main" val="10649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EE1EDB19-9FB3-6844-86AF-05CA38EED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D9DE87-5D9A-B245-9080-6E1B152D50CA}"/>
              </a:ext>
            </a:extLst>
          </p:cNvPr>
          <p:cNvPicPr>
            <a:picLocks noChangeAspect="1"/>
          </p:cNvPicPr>
          <p:nvPr/>
        </p:nvPicPr>
        <p:blipFill>
          <a:blip r:embed="rId2"/>
          <a:stretch>
            <a:fillRect/>
          </a:stretch>
        </p:blipFill>
        <p:spPr>
          <a:xfrm>
            <a:off x="7298871" y="0"/>
            <a:ext cx="1676400" cy="804672"/>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072E71C1-A0CB-164A-9B1A-19F5AE0046EC}"/>
              </a:ext>
            </a:extLst>
          </p:cNvPr>
          <p:cNvPicPr>
            <a:picLocks noChangeAspect="1"/>
          </p:cNvPicPr>
          <p:nvPr/>
        </p:nvPicPr>
        <p:blipFill>
          <a:blip r:embed="rId4"/>
          <a:stretch>
            <a:fillRect/>
          </a:stretch>
        </p:blipFill>
        <p:spPr>
          <a:xfrm>
            <a:off x="0" y="866267"/>
            <a:ext cx="7842541" cy="5548528"/>
          </a:xfrm>
          <a:prstGeom prst="rect">
            <a:avLst/>
          </a:prstGeom>
        </p:spPr>
      </p:pic>
    </p:spTree>
    <p:extLst>
      <p:ext uri="{BB962C8B-B14F-4D97-AF65-F5344CB8AC3E}">
        <p14:creationId xmlns:p14="http://schemas.microsoft.com/office/powerpoint/2010/main" val="76036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Threats</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3735B13-25BD-294B-B31A-984DAA220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5AD23B-153F-1046-A045-EA54EB81A029}"/>
              </a:ext>
            </a:extLst>
          </p:cNvPr>
          <p:cNvPicPr>
            <a:picLocks noChangeAspect="1"/>
          </p:cNvPicPr>
          <p:nvPr/>
        </p:nvPicPr>
        <p:blipFill>
          <a:blip r:embed="rId2"/>
          <a:stretch>
            <a:fillRect/>
          </a:stretch>
        </p:blipFill>
        <p:spPr>
          <a:xfrm>
            <a:off x="7298871" y="0"/>
            <a:ext cx="1676400" cy="804672"/>
          </a:xfrm>
          <a:prstGeom prst="rect">
            <a:avLst/>
          </a:prstGeom>
        </p:spPr>
      </p:pic>
      <p:pic>
        <p:nvPicPr>
          <p:cNvPr id="19" name="Picture 18" descr="A screenshot of a person&#10;&#10;Description automatically generated">
            <a:extLst>
              <a:ext uri="{FF2B5EF4-FFF2-40B4-BE49-F238E27FC236}">
                <a16:creationId xmlns:a16="http://schemas.microsoft.com/office/drawing/2014/main" id="{77EE49CE-22BB-5046-A5F7-112DC073C11D}"/>
              </a:ext>
            </a:extLst>
          </p:cNvPr>
          <p:cNvPicPr>
            <a:picLocks noChangeAspect="1"/>
          </p:cNvPicPr>
          <p:nvPr/>
        </p:nvPicPr>
        <p:blipFill>
          <a:blip r:embed="rId4"/>
          <a:stretch>
            <a:fillRect/>
          </a:stretch>
        </p:blipFill>
        <p:spPr>
          <a:xfrm>
            <a:off x="-52827" y="1147548"/>
            <a:ext cx="8071412" cy="5710452"/>
          </a:xfrm>
          <a:prstGeom prst="rect">
            <a:avLst/>
          </a:prstGeom>
        </p:spPr>
      </p:pic>
    </p:spTree>
    <p:extLst>
      <p:ext uri="{BB962C8B-B14F-4D97-AF65-F5344CB8AC3E}">
        <p14:creationId xmlns:p14="http://schemas.microsoft.com/office/powerpoint/2010/main" val="182058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AF19BA12-EF13-F54A-AB1C-280F39678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1BFC44-CFB4-8D48-95F1-7A0E4B2ACC24}"/>
              </a:ext>
            </a:extLst>
          </p:cNvPr>
          <p:cNvPicPr>
            <a:picLocks noChangeAspect="1"/>
          </p:cNvPicPr>
          <p:nvPr/>
        </p:nvPicPr>
        <p:blipFill>
          <a:blip r:embed="rId2"/>
          <a:stretch>
            <a:fillRect/>
          </a:stretch>
        </p:blipFill>
        <p:spPr>
          <a:xfrm>
            <a:off x="7298871" y="0"/>
            <a:ext cx="1676400" cy="804672"/>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C61F81DB-2267-C14C-B92C-26EBFD8173B8}"/>
              </a:ext>
            </a:extLst>
          </p:cNvPr>
          <p:cNvPicPr>
            <a:picLocks noChangeAspect="1"/>
          </p:cNvPicPr>
          <p:nvPr/>
        </p:nvPicPr>
        <p:blipFill>
          <a:blip r:embed="rId4"/>
          <a:stretch>
            <a:fillRect/>
          </a:stretch>
        </p:blipFill>
        <p:spPr>
          <a:xfrm>
            <a:off x="-1" y="825868"/>
            <a:ext cx="8526075" cy="6032122"/>
          </a:xfrm>
          <a:prstGeom prst="rect">
            <a:avLst/>
          </a:prstGeom>
        </p:spPr>
      </p:pic>
    </p:spTree>
    <p:extLst>
      <p:ext uri="{BB962C8B-B14F-4D97-AF65-F5344CB8AC3E}">
        <p14:creationId xmlns:p14="http://schemas.microsoft.com/office/powerpoint/2010/main" val="702293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5E5088D1-C564-0443-B6D1-940A5AD62CF4}"/>
              </a:ext>
            </a:extLst>
          </p:cNvPr>
          <p:cNvPicPr>
            <a:picLocks noChangeAspect="1"/>
          </p:cNvPicPr>
          <p:nvPr/>
        </p:nvPicPr>
        <p:blipFill>
          <a:blip r:embed="rId4"/>
          <a:stretch>
            <a:fillRect/>
          </a:stretch>
        </p:blipFill>
        <p:spPr>
          <a:xfrm>
            <a:off x="0" y="804672"/>
            <a:ext cx="7639457" cy="6087795"/>
          </a:xfrm>
          <a:prstGeom prst="rect">
            <a:avLst/>
          </a:prstGeom>
        </p:spPr>
      </p:pic>
    </p:spTree>
    <p:extLst>
      <p:ext uri="{BB962C8B-B14F-4D97-AF65-F5344CB8AC3E}">
        <p14:creationId xmlns:p14="http://schemas.microsoft.com/office/powerpoint/2010/main" val="219986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Systems, Policies and Risks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94377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rayscale photo of audio mixer">
            <a:extLst>
              <a:ext uri="{FF2B5EF4-FFF2-40B4-BE49-F238E27FC236}">
                <a16:creationId xmlns:a16="http://schemas.microsoft.com/office/drawing/2014/main" id="{17A7DD7F-4329-8748-A4F7-FEFD454B44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Data to Wisdom</a:t>
            </a:r>
            <a:endParaRPr b="1" dirty="0">
              <a:solidFill>
                <a:srgbClr val="C00000"/>
              </a:solidFill>
            </a:endParaRPr>
          </a:p>
        </p:txBody>
      </p:sp>
      <p:graphicFrame>
        <p:nvGraphicFramePr>
          <p:cNvPr id="5" name="Diagram 4">
            <a:extLst>
              <a:ext uri="{FF2B5EF4-FFF2-40B4-BE49-F238E27FC236}">
                <a16:creationId xmlns:a16="http://schemas.microsoft.com/office/drawing/2014/main" id="{82EFC376-E71E-554A-8D71-2B276E6483C9}"/>
              </a:ext>
            </a:extLst>
          </p:cNvPr>
          <p:cNvGraphicFramePr/>
          <p:nvPr>
            <p:extLst>
              <p:ext uri="{D42A27DB-BD31-4B8C-83A1-F6EECF244321}">
                <p14:modId xmlns:p14="http://schemas.microsoft.com/office/powerpoint/2010/main" val="976146705"/>
              </p:ext>
            </p:extLst>
          </p:nvPr>
        </p:nvGraphicFramePr>
        <p:xfrm>
          <a:off x="986972" y="719666"/>
          <a:ext cx="9002584" cy="5644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1B8F05C-8FB1-C849-B3A5-F5A4F00A2799}"/>
              </a:ext>
            </a:extLst>
          </p:cNvPr>
          <p:cNvPicPr>
            <a:picLocks noChangeAspect="1"/>
          </p:cNvPicPr>
          <p:nvPr/>
        </p:nvPicPr>
        <p:blipFill>
          <a:blip r:embed="rId8"/>
          <a:stretch>
            <a:fillRect/>
          </a:stretch>
        </p:blipFill>
        <p:spPr>
          <a:xfrm>
            <a:off x="7298871" y="0"/>
            <a:ext cx="1676400" cy="804672"/>
          </a:xfrm>
          <a:prstGeom prst="rect">
            <a:avLst/>
          </a:prstGeom>
        </p:spPr>
      </p:pic>
    </p:spTree>
    <p:extLst>
      <p:ext uri="{BB962C8B-B14F-4D97-AF65-F5344CB8AC3E}">
        <p14:creationId xmlns:p14="http://schemas.microsoft.com/office/powerpoint/2010/main" val="1159918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551538" y="767530"/>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Security, Incident Response and Forensic Computing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6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Information Security</a:t>
            </a:r>
            <a:endParaRPr b="1" dirty="0">
              <a:solidFill>
                <a:srgbClr val="C00000"/>
              </a:solidFill>
            </a:endParaRPr>
          </a:p>
        </p:txBody>
      </p:sp>
      <p:pic>
        <p:nvPicPr>
          <p:cNvPr id="3" name="Picture 2" descr="A picture containing clock&#10;&#10;Description automatically generated">
            <a:extLst>
              <a:ext uri="{FF2B5EF4-FFF2-40B4-BE49-F238E27FC236}">
                <a16:creationId xmlns:a16="http://schemas.microsoft.com/office/drawing/2014/main" id="{832E434E-E72C-0344-8976-3F4FFB634EC3}"/>
              </a:ext>
            </a:extLst>
          </p:cNvPr>
          <p:cNvPicPr>
            <a:picLocks noChangeAspect="1"/>
          </p:cNvPicPr>
          <p:nvPr/>
        </p:nvPicPr>
        <p:blipFill>
          <a:blip r:embed="rId3"/>
          <a:stretch>
            <a:fillRect/>
          </a:stretch>
        </p:blipFill>
        <p:spPr>
          <a:xfrm>
            <a:off x="391887" y="1155324"/>
            <a:ext cx="8405885" cy="5816976"/>
          </a:xfrm>
          <a:prstGeom prst="rect">
            <a:avLst/>
          </a:prstGeom>
        </p:spPr>
      </p:pic>
      <p:pic>
        <p:nvPicPr>
          <p:cNvPr id="5" name="Picture 2" descr="grayscale photo of audio mixer">
            <a:extLst>
              <a:ext uri="{FF2B5EF4-FFF2-40B4-BE49-F238E27FC236}">
                <a16:creationId xmlns:a16="http://schemas.microsoft.com/office/drawing/2014/main" id="{45F3C7F3-E21A-A347-B1BC-51E46D7501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DCD6CA-9088-894F-9B60-897117E14DEF}"/>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3271985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Investigation</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0" y="1152962"/>
            <a:ext cx="6303278" cy="51335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Investigating an intrusion on a system (incident response). This might lead to a criminal prosecution, but most of the time the intrusion is investigated in order to be able to detect it in the future, and to thwart the activities at an early stage.</a:t>
            </a:r>
          </a:p>
          <a:p>
            <a:r>
              <a:rPr lang="en-US" altLang="en-US" dirty="0"/>
              <a:t>Investigation of a criminal activity (forensic computing). This might lead to a criminal prosecution, or to thwart the activities in the future.</a:t>
            </a:r>
          </a:p>
          <a:p>
            <a:r>
              <a:rPr lang="en-US" altLang="en-US" dirty="0"/>
              <a:t>Investigation of a breach of security policy. This might lead to a disciplinary procedure within an </a:t>
            </a:r>
            <a:r>
              <a:rPr lang="en-US" altLang="en-US" dirty="0" err="1"/>
              <a:t>organisation</a:t>
            </a:r>
            <a:r>
              <a:rPr lang="en-US" altLang="en-US" dirty="0"/>
              <a:t>.</a:t>
            </a:r>
          </a:p>
          <a:p>
            <a:endParaRPr lang="en-US" altLang="en-US" dirty="0"/>
          </a:p>
          <a:p>
            <a:endParaRPr lang="en-US" dirty="0"/>
          </a:p>
        </p:txBody>
      </p:sp>
      <p:pic>
        <p:nvPicPr>
          <p:cNvPr id="5" name="Picture 2" descr="grayscale photo of audio mixer">
            <a:extLst>
              <a:ext uri="{FF2B5EF4-FFF2-40B4-BE49-F238E27FC236}">
                <a16:creationId xmlns:a16="http://schemas.microsoft.com/office/drawing/2014/main" id="{C33A5320-A513-1844-82F1-18DFFFCA39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DE75C6-E47B-4046-937A-A2644A890AB0}"/>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68955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Due Care and Due Diligence</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0" y="1152963"/>
            <a:ext cx="6689271"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With due care, the </a:t>
            </a:r>
            <a:r>
              <a:rPr lang="en-US" altLang="en-US" dirty="0" err="1"/>
              <a:t>organisation</a:t>
            </a:r>
            <a:r>
              <a:rPr lang="en-US" altLang="en-US" dirty="0"/>
              <a:t> must make sure that it has taken the correct steps in the creation and implementation of its security policy and in its risk analysis. </a:t>
            </a:r>
          </a:p>
          <a:p>
            <a:r>
              <a:rPr lang="en-US" altLang="en-US" dirty="0"/>
              <a:t>Then due diligence relates to the actual operation and maintenance of its security system, especially around vulnerability testing. Thus a company might take due care in </a:t>
            </a:r>
            <a:r>
              <a:rPr lang="en-US" altLang="en-US" dirty="0" err="1"/>
              <a:t>analysing</a:t>
            </a:r>
            <a:r>
              <a:rPr lang="en-US" altLang="en-US" dirty="0"/>
              <a:t> and designing their security policy, but not take due diligence in actually proving that it works. It can work the other way, in that a policy might be implemented with due diligence, but the originally creation of the policy has not been properly </a:t>
            </a:r>
            <a:r>
              <a:rPr lang="en-US" altLang="en-US" dirty="0" err="1"/>
              <a:t>analysed</a:t>
            </a:r>
            <a:r>
              <a:rPr lang="en-US" altLang="en-US" dirty="0"/>
              <a:t>/designed. It is thus important, in terms of any future liability, that security systems are designed, </a:t>
            </a:r>
            <a:r>
              <a:rPr lang="en-US" altLang="en-US" dirty="0" err="1"/>
              <a:t>analysed</a:t>
            </a:r>
            <a:r>
              <a:rPr lang="en-US" altLang="en-US" dirty="0"/>
              <a:t>, implemented and maintained with both due care and due diligence.</a:t>
            </a:r>
          </a:p>
          <a:p>
            <a:endParaRPr lang="en-US" dirty="0"/>
          </a:p>
        </p:txBody>
      </p:sp>
      <p:pic>
        <p:nvPicPr>
          <p:cNvPr id="5" name="Picture 2" descr="grayscale photo of audio mixer">
            <a:extLst>
              <a:ext uri="{FF2B5EF4-FFF2-40B4-BE49-F238E27FC236}">
                <a16:creationId xmlns:a16="http://schemas.microsoft.com/office/drawing/2014/main" id="{C8E9803D-D513-7644-A613-594515EC25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8C7325-1529-0647-A5DC-C6D50A0C18BB}"/>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419994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Impact and Harm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5758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Impact and Harm</a:t>
            </a:r>
            <a:endParaRPr b="1" dirty="0">
              <a:solidFill>
                <a:srgbClr val="C00000"/>
              </a:solidFill>
            </a:endParaRPr>
          </a:p>
        </p:txBody>
      </p:sp>
      <p:pic>
        <p:nvPicPr>
          <p:cNvPr id="3" name="Picture 2" descr="A picture containing computer&#10;&#10;Description automatically generated">
            <a:extLst>
              <a:ext uri="{FF2B5EF4-FFF2-40B4-BE49-F238E27FC236}">
                <a16:creationId xmlns:a16="http://schemas.microsoft.com/office/drawing/2014/main" id="{75A897DC-C494-C346-B5F4-99A16332AAD1}"/>
              </a:ext>
            </a:extLst>
          </p:cNvPr>
          <p:cNvPicPr>
            <a:picLocks noChangeAspect="1"/>
          </p:cNvPicPr>
          <p:nvPr/>
        </p:nvPicPr>
        <p:blipFill>
          <a:blip r:embed="rId3"/>
          <a:stretch>
            <a:fillRect/>
          </a:stretch>
        </p:blipFill>
        <p:spPr>
          <a:xfrm>
            <a:off x="395318" y="866267"/>
            <a:ext cx="5111713" cy="5861957"/>
          </a:xfrm>
          <a:prstGeom prst="rect">
            <a:avLst/>
          </a:prstGeom>
        </p:spPr>
      </p:pic>
      <p:sp>
        <p:nvSpPr>
          <p:cNvPr id="4" name="Rectangle 3">
            <a:extLst>
              <a:ext uri="{FF2B5EF4-FFF2-40B4-BE49-F238E27FC236}">
                <a16:creationId xmlns:a16="http://schemas.microsoft.com/office/drawing/2014/main" id="{408ED539-135D-C14C-A068-735154FF7FB2}"/>
              </a:ext>
            </a:extLst>
          </p:cNvPr>
          <p:cNvSpPr/>
          <p:nvPr/>
        </p:nvSpPr>
        <p:spPr>
          <a:xfrm>
            <a:off x="5257800" y="4642132"/>
            <a:ext cx="2524217" cy="1754326"/>
          </a:xfrm>
          <a:prstGeom prst="rect">
            <a:avLst/>
          </a:prstGeom>
        </p:spPr>
        <p:txBody>
          <a:bodyPr wrap="none">
            <a:spAutoFit/>
          </a:bodyPr>
          <a:lstStyle/>
          <a:p>
            <a:r>
              <a:rPr lang="en-US" dirty="0"/>
              <a:t>Physical or Digital harm.</a:t>
            </a:r>
          </a:p>
          <a:p>
            <a:r>
              <a:rPr lang="en-US" dirty="0"/>
              <a:t>Economic harm.</a:t>
            </a:r>
          </a:p>
          <a:p>
            <a:r>
              <a:rPr lang="en-US" dirty="0"/>
              <a:t>Psychological harm.</a:t>
            </a:r>
          </a:p>
          <a:p>
            <a:r>
              <a:rPr lang="en-US" dirty="0"/>
              <a:t>Reputational harm.</a:t>
            </a:r>
          </a:p>
          <a:p>
            <a:r>
              <a:rPr lang="en-US" dirty="0"/>
              <a:t>Social and Societal harm.</a:t>
            </a:r>
          </a:p>
          <a:p>
            <a:endParaRPr lang="en-US" dirty="0"/>
          </a:p>
        </p:txBody>
      </p:sp>
      <p:pic>
        <p:nvPicPr>
          <p:cNvPr id="6" name="Picture 2" descr="grayscale photo of audio mixer">
            <a:extLst>
              <a:ext uri="{FF2B5EF4-FFF2-40B4-BE49-F238E27FC236}">
                <a16:creationId xmlns:a16="http://schemas.microsoft.com/office/drawing/2014/main" id="{4AE0092D-265F-6041-99FA-8C8E034A43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ECA500-EDDE-CB4D-9988-93E661620726}"/>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841381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751</Words>
  <Application>Microsoft Macintosh PowerPoint</Application>
  <PresentationFormat>Widescreen</PresentationFormat>
  <Paragraphs>74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Defence Systems, Policies and Risks</vt:lpstr>
      <vt:lpstr>Outline</vt:lpstr>
      <vt:lpstr>Data to Wisdom</vt:lpstr>
      <vt:lpstr>Security, Incident Response and Forensic Computing</vt:lpstr>
      <vt:lpstr>Information Security</vt:lpstr>
      <vt:lpstr>Investigation</vt:lpstr>
      <vt:lpstr>Due Care and Due Diligence</vt:lpstr>
      <vt:lpstr>Impact and Harm</vt:lpstr>
      <vt:lpstr>Impact and Harm</vt:lpstr>
      <vt:lpstr>Risks, Costs and Benefits</vt:lpstr>
      <vt:lpstr>Risks, Costs and Benefits</vt:lpstr>
      <vt:lpstr>Risks, Costs and Benefits</vt:lpstr>
      <vt:lpstr>CORAS Ontology</vt:lpstr>
      <vt:lpstr>CORAS Risk Management</vt:lpstr>
      <vt:lpstr>Kill Chain Model</vt:lpstr>
      <vt:lpstr>Incident Taxonomy</vt:lpstr>
      <vt:lpstr>Kill Chain Model</vt:lpstr>
      <vt:lpstr>Unified Kill Chain Phases</vt:lpstr>
      <vt:lpstr>Unified Kill Chain Model</vt:lpstr>
      <vt:lpstr>Defence Mechanisms</vt:lpstr>
      <vt:lpstr>Types of intelligence</vt:lpstr>
      <vt:lpstr>Defence in Depth</vt:lpstr>
      <vt:lpstr>Defence in depth</vt:lpstr>
      <vt:lpstr>Defence in depth</vt:lpstr>
      <vt:lpstr>Threats</vt:lpstr>
      <vt:lpstr>Defence in depth</vt:lpstr>
      <vt:lpstr>Layered Model</vt:lpstr>
      <vt:lpstr>Defence Systems, Policies and Risks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dc:creator>Buchanan, Bill</dc:creator>
  <cp:lastModifiedBy>Buchanan, Bill</cp:lastModifiedBy>
  <cp:revision>2</cp:revision>
  <dcterms:created xsi:type="dcterms:W3CDTF">2020-07-27T19:07:13Z</dcterms:created>
  <dcterms:modified xsi:type="dcterms:W3CDTF">2020-07-27T19:18:48Z</dcterms:modified>
</cp:coreProperties>
</file>